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 id="2147483658" r:id="rId2"/>
  </p:sldMasterIdLst>
  <p:notesMasterIdLst>
    <p:notesMasterId r:id="rId21"/>
  </p:notesMasterIdLst>
  <p:sldIdLst>
    <p:sldId id="296" r:id="rId3"/>
    <p:sldId id="257" r:id="rId4"/>
    <p:sldId id="298" r:id="rId5"/>
    <p:sldId id="297" r:id="rId6"/>
    <p:sldId id="299" r:id="rId7"/>
    <p:sldId id="267" r:id="rId8"/>
    <p:sldId id="303" r:id="rId9"/>
    <p:sldId id="268" r:id="rId10"/>
    <p:sldId id="304" r:id="rId11"/>
    <p:sldId id="305" r:id="rId12"/>
    <p:sldId id="306" r:id="rId13"/>
    <p:sldId id="307" r:id="rId14"/>
    <p:sldId id="308" r:id="rId15"/>
    <p:sldId id="309" r:id="rId16"/>
    <p:sldId id="310" r:id="rId17"/>
    <p:sldId id="312" r:id="rId18"/>
    <p:sldId id="313" r:id="rId19"/>
    <p:sldId id="311"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20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64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28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761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9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137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84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1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83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73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03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3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90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5739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3530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60613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6297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042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349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298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3844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6406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1045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6524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t>12/8/2022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92331332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ired.it/internet/web/2015/10/05/internet-facebook-africa-satellite/" TargetMode="Externa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4" name="Picture 4">
            <a:extLst>
              <a:ext uri="{FF2B5EF4-FFF2-40B4-BE49-F238E27FC236}">
                <a16:creationId xmlns:a16="http://schemas.microsoft.com/office/drawing/2014/main" id="{7D4C3097-E69C-3430-2C7E-6A27A71E75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172" t="6484" r="23725" b="-1"/>
          <a:stretch/>
        </p:blipFill>
        <p:spPr>
          <a:xfrm>
            <a:off x="2642616" y="7"/>
            <a:ext cx="6501384" cy="5143493"/>
          </a:xfrm>
          <a:prstGeom prst="rect">
            <a:avLst/>
          </a:prstGeom>
        </p:spPr>
      </p:pic>
      <p:sp>
        <p:nvSpPr>
          <p:cNvPr id="58"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1"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 name="Title 1"/>
          <p:cNvSpPr>
            <a:spLocks noGrp="1"/>
          </p:cNvSpPr>
          <p:nvPr>
            <p:ph type="ctrTitle"/>
          </p:nvPr>
        </p:nvSpPr>
        <p:spPr>
          <a:xfrm>
            <a:off x="326482" y="1832433"/>
            <a:ext cx="3017520" cy="1577757"/>
          </a:xfrm>
        </p:spPr>
        <p:txBody>
          <a:bodyPr anchor="b">
            <a:normAutofit fontScale="90000"/>
          </a:bodyPr>
          <a:lstStyle/>
          <a:p>
            <a:r>
              <a:rPr lang="en-US" sz="3600" dirty="0">
                <a:latin typeface="Book Antiqua" panose="02040602050305030304" pitchFamily="18" charset="0"/>
              </a:rPr>
              <a:t>URBAN GROWTH PREDICTION</a:t>
            </a:r>
          </a:p>
        </p:txBody>
      </p:sp>
      <p:sp>
        <p:nvSpPr>
          <p:cNvPr id="3" name="Subtitle 2"/>
          <p:cNvSpPr>
            <a:spLocks noGrp="1"/>
          </p:cNvSpPr>
          <p:nvPr>
            <p:ph type="subTitle" idx="1"/>
          </p:nvPr>
        </p:nvSpPr>
        <p:spPr>
          <a:xfrm>
            <a:off x="370747" y="3660209"/>
            <a:ext cx="3017519" cy="1219555"/>
          </a:xfrm>
        </p:spPr>
        <p:txBody>
          <a:bodyPr>
            <a:normAutofit/>
          </a:bodyPr>
          <a:lstStyle/>
          <a:p>
            <a:r>
              <a:rPr lang="en-US" sz="1500" dirty="0" err="1"/>
              <a:t>Sougandh</a:t>
            </a:r>
            <a:r>
              <a:rPr lang="en-US" sz="1500" dirty="0"/>
              <a:t> Krishna K S (IMT2020120)</a:t>
            </a:r>
          </a:p>
          <a:p>
            <a:r>
              <a:rPr lang="en-US" sz="1500" dirty="0" err="1"/>
              <a:t>Heet</a:t>
            </a:r>
            <a:r>
              <a:rPr lang="en-US" sz="1500" dirty="0"/>
              <a:t> </a:t>
            </a:r>
            <a:r>
              <a:rPr lang="en-US" sz="1500" dirty="0" err="1"/>
              <a:t>Vasani</a:t>
            </a:r>
            <a:r>
              <a:rPr lang="en-US" sz="1500" dirty="0"/>
              <a:t> (IMT2020088)</a:t>
            </a:r>
          </a:p>
          <a:p>
            <a:r>
              <a:rPr lang="en-US" sz="1500" dirty="0"/>
              <a:t>Prince </a:t>
            </a:r>
            <a:r>
              <a:rPr lang="en-US" sz="1500" dirty="0" err="1"/>
              <a:t>Butani</a:t>
            </a:r>
            <a:r>
              <a:rPr lang="en-US" sz="1500" dirty="0"/>
              <a:t> (MS2022006)</a:t>
            </a:r>
          </a:p>
          <a:p>
            <a:r>
              <a:rPr lang="en-US" sz="1500" dirty="0" err="1"/>
              <a:t>Satvik</a:t>
            </a:r>
            <a:r>
              <a:rPr lang="en-US" sz="1500" dirty="0"/>
              <a:t> Verma (IMT2020046</a:t>
            </a:r>
          </a:p>
        </p:txBody>
      </p:sp>
      <p:sp>
        <p:nvSpPr>
          <p:cNvPr id="60"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2"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E367A851-99F7-4E51-845A-9563C8CB7C3A}"/>
              </a:ext>
            </a:extLst>
          </p:cNvPr>
          <p:cNvSpPr txBox="1"/>
          <p:nvPr/>
        </p:nvSpPr>
        <p:spPr>
          <a:xfrm>
            <a:off x="7252136" y="4993459"/>
            <a:ext cx="1891865" cy="173124"/>
          </a:xfrm>
          <a:prstGeom prst="rect">
            <a:avLst/>
          </a:prstGeom>
          <a:solidFill>
            <a:srgbClr val="000000"/>
          </a:solidFill>
        </p:spPr>
        <p:txBody>
          <a:bodyPr wrap="none">
            <a:spAutoFit/>
          </a:bodyPr>
          <a:lstStyle/>
          <a:p>
            <a:pPr algn="r" defTabSz="685800">
              <a:spcAft>
                <a:spcPts val="450"/>
              </a:spcAft>
              <a:buClrTx/>
            </a:pPr>
            <a:r>
              <a:rPr lang="en-US" sz="525" kern="1200">
                <a:solidFill>
                  <a:srgbClr val="FFFFFF"/>
                </a:solidFill>
                <a:latin typeface="Calibri" panose="020F0502020204030204"/>
                <a:ea typeface="+mn-ea"/>
                <a:cs typeface="+mn-cs"/>
                <a:hlinkClick r:id="rId3">
                  <a:extLst>
                    <a:ext uri="{A12FA001-AC4F-418D-AE19-62706E023703}">
                      <ahyp:hlinkClr xmlns:ahyp="http://schemas.microsoft.com/office/drawing/2018/hyperlinkcolor" val="tx"/>
                    </a:ext>
                  </a:extLst>
                </a:hlinkClick>
              </a:rPr>
              <a:t>This Photo</a:t>
            </a:r>
            <a:r>
              <a:rPr lang="en-US" sz="525" kern="1200">
                <a:solidFill>
                  <a:srgbClr val="FFFFFF"/>
                </a:solidFill>
                <a:latin typeface="Calibri" panose="020F0502020204030204"/>
                <a:ea typeface="+mn-ea"/>
                <a:cs typeface="+mn-cs"/>
              </a:rPr>
              <a:t> by Unknown author is licensed under </a:t>
            </a:r>
            <a:r>
              <a:rPr lang="en-US" sz="525" kern="1200">
                <a:solidFill>
                  <a:srgbClr val="FFFFFF"/>
                </a:solidFill>
                <a:latin typeface="Calibri" panose="020F0502020204030204"/>
                <a:ea typeface="+mn-ea"/>
                <a:cs typeface="+mn-cs"/>
                <a:hlinkClick r:id="rId4">
                  <a:extLst>
                    <a:ext uri="{A12FA001-AC4F-418D-AE19-62706E023703}">
                      <ahyp:hlinkClr xmlns:ahyp="http://schemas.microsoft.com/office/drawing/2018/hyperlinkcolor" val="tx"/>
                    </a:ext>
                  </a:extLst>
                </a:hlinkClick>
              </a:rPr>
              <a:t>CC BY-NC-ND</a:t>
            </a:r>
            <a:r>
              <a:rPr lang="en-US" sz="525" kern="1200">
                <a:solidFill>
                  <a:srgbClr val="FFFFFF"/>
                </a:solidFill>
                <a:latin typeface="Calibri" panose="020F0502020204030204"/>
                <a:ea typeface="+mn-ea"/>
                <a:cs typeface="+mn-cs"/>
              </a:rPr>
              <a:t>.</a:t>
            </a: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tretch>
            <a:fillRect/>
          </a:stretch>
        </p:blipFill>
        <p:spPr>
          <a:xfrm>
            <a:off x="4742893" y="1860270"/>
            <a:ext cx="2796414" cy="2548291"/>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5" y="783391"/>
            <a:ext cx="3767661"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(CA)</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tretch>
            <a:fillRect/>
          </a:stretch>
        </p:blipFill>
        <p:spPr>
          <a:xfrm>
            <a:off x="1368109" y="1856132"/>
            <a:ext cx="2796415" cy="2557204"/>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2021 LULC</a:t>
            </a:r>
          </a:p>
        </p:txBody>
      </p:sp>
      <p:sp>
        <p:nvSpPr>
          <p:cNvPr id="10" name="TextBox 9">
            <a:extLst>
              <a:ext uri="{FF2B5EF4-FFF2-40B4-BE49-F238E27FC236}">
                <a16:creationId xmlns:a16="http://schemas.microsoft.com/office/drawing/2014/main" id="{610E80F9-4B9B-FC50-C749-2BD9993AFC62}"/>
              </a:ext>
            </a:extLst>
          </p:cNvPr>
          <p:cNvSpPr txBox="1"/>
          <p:nvPr/>
        </p:nvSpPr>
        <p:spPr>
          <a:xfrm>
            <a:off x="1544235" y="1245353"/>
            <a:ext cx="2796414" cy="307777"/>
          </a:xfrm>
          <a:prstGeom prst="rect">
            <a:avLst/>
          </a:prstGeom>
          <a:noFill/>
        </p:spPr>
        <p:txBody>
          <a:bodyPr wrap="square">
            <a:spAutoFit/>
          </a:bodyPr>
          <a:lstStyle/>
          <a:p>
            <a:pPr algn="ctr"/>
            <a:r>
              <a:rPr lang="en-IN" dirty="0">
                <a:solidFill>
                  <a:schemeClr val="tx1"/>
                </a:solidFill>
                <a:latin typeface="Muli"/>
              </a:rPr>
              <a:t>1 Year Gap</a:t>
            </a:r>
          </a:p>
        </p:txBody>
      </p:sp>
    </p:spTree>
    <p:extLst>
      <p:ext uri="{BB962C8B-B14F-4D97-AF65-F5344CB8AC3E}">
        <p14:creationId xmlns:p14="http://schemas.microsoft.com/office/powerpoint/2010/main" val="4272049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4753400" y="1860270"/>
            <a:ext cx="2775399" cy="2548291"/>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5" y="783391"/>
            <a:ext cx="357919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(CA)</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rcRect/>
          <a:stretch/>
        </p:blipFill>
        <p:spPr>
          <a:xfrm>
            <a:off x="1368109" y="1865952"/>
            <a:ext cx="2796415" cy="2545840"/>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2022 LULC</a:t>
            </a:r>
          </a:p>
        </p:txBody>
      </p:sp>
      <p:sp>
        <p:nvSpPr>
          <p:cNvPr id="2" name="TextBox 1">
            <a:extLst>
              <a:ext uri="{FF2B5EF4-FFF2-40B4-BE49-F238E27FC236}">
                <a16:creationId xmlns:a16="http://schemas.microsoft.com/office/drawing/2014/main" id="{E4416A2F-58FF-28F6-D62A-09D1B2B965B4}"/>
              </a:ext>
            </a:extLst>
          </p:cNvPr>
          <p:cNvSpPr txBox="1"/>
          <p:nvPr/>
        </p:nvSpPr>
        <p:spPr>
          <a:xfrm>
            <a:off x="1544235" y="1245353"/>
            <a:ext cx="2796414" cy="307777"/>
          </a:xfrm>
          <a:prstGeom prst="rect">
            <a:avLst/>
          </a:prstGeom>
          <a:noFill/>
        </p:spPr>
        <p:txBody>
          <a:bodyPr wrap="square">
            <a:spAutoFit/>
          </a:bodyPr>
          <a:lstStyle/>
          <a:p>
            <a:pPr algn="ctr"/>
            <a:r>
              <a:rPr lang="en-IN" dirty="0">
                <a:solidFill>
                  <a:schemeClr val="tx1"/>
                </a:solidFill>
                <a:latin typeface="Muli"/>
              </a:rPr>
              <a:t>1 Year Gap</a:t>
            </a:r>
          </a:p>
        </p:txBody>
      </p:sp>
    </p:spTree>
    <p:extLst>
      <p:ext uri="{BB962C8B-B14F-4D97-AF65-F5344CB8AC3E}">
        <p14:creationId xmlns:p14="http://schemas.microsoft.com/office/powerpoint/2010/main" val="61365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4742893" y="1860457"/>
            <a:ext cx="2796414" cy="2547917"/>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5" y="783391"/>
            <a:ext cx="3767661"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(CA)</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tretch>
            <a:fillRect/>
          </a:stretch>
        </p:blipFill>
        <p:spPr>
          <a:xfrm>
            <a:off x="1368109" y="1856132"/>
            <a:ext cx="2796415" cy="2557204"/>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2021 LULC</a:t>
            </a:r>
          </a:p>
        </p:txBody>
      </p:sp>
      <p:sp>
        <p:nvSpPr>
          <p:cNvPr id="10" name="TextBox 9">
            <a:extLst>
              <a:ext uri="{FF2B5EF4-FFF2-40B4-BE49-F238E27FC236}">
                <a16:creationId xmlns:a16="http://schemas.microsoft.com/office/drawing/2014/main" id="{610E80F9-4B9B-FC50-C749-2BD9993AFC62}"/>
              </a:ext>
            </a:extLst>
          </p:cNvPr>
          <p:cNvSpPr txBox="1"/>
          <p:nvPr/>
        </p:nvSpPr>
        <p:spPr>
          <a:xfrm>
            <a:off x="1544235" y="1245353"/>
            <a:ext cx="2796414" cy="307777"/>
          </a:xfrm>
          <a:prstGeom prst="rect">
            <a:avLst/>
          </a:prstGeom>
          <a:noFill/>
        </p:spPr>
        <p:txBody>
          <a:bodyPr wrap="square">
            <a:spAutoFit/>
          </a:bodyPr>
          <a:lstStyle/>
          <a:p>
            <a:pPr algn="ctr"/>
            <a:r>
              <a:rPr lang="en-IN" dirty="0">
                <a:solidFill>
                  <a:schemeClr val="tx1"/>
                </a:solidFill>
                <a:latin typeface="Muli"/>
              </a:rPr>
              <a:t>2 Year Gap</a:t>
            </a:r>
          </a:p>
        </p:txBody>
      </p:sp>
    </p:spTree>
    <p:extLst>
      <p:ext uri="{BB962C8B-B14F-4D97-AF65-F5344CB8AC3E}">
        <p14:creationId xmlns:p14="http://schemas.microsoft.com/office/powerpoint/2010/main" val="4160264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4753992" y="1860270"/>
            <a:ext cx="2774214" cy="2548291"/>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5" y="783391"/>
            <a:ext cx="357919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(CA)</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rcRect/>
          <a:stretch/>
        </p:blipFill>
        <p:spPr>
          <a:xfrm>
            <a:off x="1368109" y="1865952"/>
            <a:ext cx="2796415" cy="2545840"/>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2022 LULC</a:t>
            </a:r>
          </a:p>
        </p:txBody>
      </p:sp>
      <p:sp>
        <p:nvSpPr>
          <p:cNvPr id="2" name="TextBox 1">
            <a:extLst>
              <a:ext uri="{FF2B5EF4-FFF2-40B4-BE49-F238E27FC236}">
                <a16:creationId xmlns:a16="http://schemas.microsoft.com/office/drawing/2014/main" id="{E4416A2F-58FF-28F6-D62A-09D1B2B965B4}"/>
              </a:ext>
            </a:extLst>
          </p:cNvPr>
          <p:cNvSpPr txBox="1"/>
          <p:nvPr/>
        </p:nvSpPr>
        <p:spPr>
          <a:xfrm>
            <a:off x="1544235" y="1245353"/>
            <a:ext cx="2796414" cy="307777"/>
          </a:xfrm>
          <a:prstGeom prst="rect">
            <a:avLst/>
          </a:prstGeom>
          <a:noFill/>
        </p:spPr>
        <p:txBody>
          <a:bodyPr wrap="square">
            <a:spAutoFit/>
          </a:bodyPr>
          <a:lstStyle/>
          <a:p>
            <a:pPr algn="ctr"/>
            <a:r>
              <a:rPr lang="en-IN" dirty="0">
                <a:solidFill>
                  <a:schemeClr val="tx1"/>
                </a:solidFill>
                <a:latin typeface="Muli"/>
              </a:rPr>
              <a:t>2 Year Gap</a:t>
            </a:r>
          </a:p>
        </p:txBody>
      </p:sp>
    </p:spTree>
    <p:extLst>
      <p:ext uri="{BB962C8B-B14F-4D97-AF65-F5344CB8AC3E}">
        <p14:creationId xmlns:p14="http://schemas.microsoft.com/office/powerpoint/2010/main" val="328398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4749367" y="1860457"/>
            <a:ext cx="2783466" cy="2547917"/>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5" y="783391"/>
            <a:ext cx="4814684"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a:t>
            </a:r>
            <a:r>
              <a:rPr lang="en-IN" dirty="0" err="1"/>
              <a:t>Molusce</a:t>
            </a:r>
            <a:r>
              <a:rPr lang="en-IN" dirty="0"/>
              <a:t>)</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tretch>
            <a:fillRect/>
          </a:stretch>
        </p:blipFill>
        <p:spPr>
          <a:xfrm>
            <a:off x="1368109" y="1856132"/>
            <a:ext cx="2796415" cy="2557204"/>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2021 LULC</a:t>
            </a:r>
          </a:p>
        </p:txBody>
      </p:sp>
    </p:spTree>
    <p:extLst>
      <p:ext uri="{BB962C8B-B14F-4D97-AF65-F5344CB8AC3E}">
        <p14:creationId xmlns:p14="http://schemas.microsoft.com/office/powerpoint/2010/main" val="300386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4753992" y="1867855"/>
            <a:ext cx="2774214" cy="2533121"/>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44234" y="783391"/>
            <a:ext cx="4968247"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Predictions (</a:t>
            </a:r>
            <a:r>
              <a:rPr lang="en-IN" dirty="0" err="1"/>
              <a:t>Molusce</a:t>
            </a:r>
            <a:r>
              <a:rPr lang="en-IN" dirty="0"/>
              <a:t>)</a:t>
            </a:r>
          </a:p>
        </p:txBody>
      </p:sp>
      <p:sp>
        <p:nvSpPr>
          <p:cNvPr id="6" name="TextBox 5">
            <a:extLst>
              <a:ext uri="{FF2B5EF4-FFF2-40B4-BE49-F238E27FC236}">
                <a16:creationId xmlns:a16="http://schemas.microsoft.com/office/drawing/2014/main" id="{94609378-4519-6943-AD9A-68827646794E}"/>
              </a:ext>
            </a:extLst>
          </p:cNvPr>
          <p:cNvSpPr txBox="1"/>
          <p:nvPr/>
        </p:nvSpPr>
        <p:spPr>
          <a:xfrm>
            <a:off x="4742893" y="4390915"/>
            <a:ext cx="2796414" cy="307777"/>
          </a:xfrm>
          <a:prstGeom prst="rect">
            <a:avLst/>
          </a:prstGeom>
          <a:noFill/>
        </p:spPr>
        <p:txBody>
          <a:bodyPr wrap="square">
            <a:spAutoFit/>
          </a:bodyPr>
          <a:lstStyle/>
          <a:p>
            <a:pPr algn="ctr"/>
            <a:r>
              <a:rPr lang="en-IN" dirty="0">
                <a:solidFill>
                  <a:schemeClr val="tx1"/>
                </a:solidFill>
                <a:latin typeface="Muli"/>
              </a:rPr>
              <a:t>Prediction</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rcRect/>
          <a:stretch/>
        </p:blipFill>
        <p:spPr>
          <a:xfrm>
            <a:off x="1368109" y="1865952"/>
            <a:ext cx="2796415" cy="2545840"/>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1368110" y="4408561"/>
            <a:ext cx="2796414" cy="307777"/>
          </a:xfrm>
          <a:prstGeom prst="rect">
            <a:avLst/>
          </a:prstGeom>
          <a:noFill/>
        </p:spPr>
        <p:txBody>
          <a:bodyPr wrap="square">
            <a:spAutoFit/>
          </a:bodyPr>
          <a:lstStyle/>
          <a:p>
            <a:pPr algn="ctr"/>
            <a:r>
              <a:rPr lang="en-IN" dirty="0">
                <a:solidFill>
                  <a:schemeClr val="tx1"/>
                </a:solidFill>
                <a:latin typeface="Muli"/>
              </a:rPr>
              <a:t>2022 LULC</a:t>
            </a:r>
          </a:p>
        </p:txBody>
      </p:sp>
    </p:spTree>
    <p:extLst>
      <p:ext uri="{BB962C8B-B14F-4D97-AF65-F5344CB8AC3E}">
        <p14:creationId xmlns:p14="http://schemas.microsoft.com/office/powerpoint/2010/main" val="3203894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2850162" y="1779681"/>
            <a:ext cx="2598647" cy="2343755"/>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65175" y="682885"/>
            <a:ext cx="688779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Future Predictions (CA)</a:t>
            </a:r>
          </a:p>
        </p:txBody>
      </p:sp>
      <p:sp>
        <p:nvSpPr>
          <p:cNvPr id="6" name="TextBox 5">
            <a:extLst>
              <a:ext uri="{FF2B5EF4-FFF2-40B4-BE49-F238E27FC236}">
                <a16:creationId xmlns:a16="http://schemas.microsoft.com/office/drawing/2014/main" id="{94609378-4519-6943-AD9A-68827646794E}"/>
              </a:ext>
            </a:extLst>
          </p:cNvPr>
          <p:cNvSpPr txBox="1"/>
          <p:nvPr/>
        </p:nvSpPr>
        <p:spPr>
          <a:xfrm>
            <a:off x="2979261" y="4152838"/>
            <a:ext cx="2469548" cy="307777"/>
          </a:xfrm>
          <a:prstGeom prst="rect">
            <a:avLst/>
          </a:prstGeom>
          <a:noFill/>
        </p:spPr>
        <p:txBody>
          <a:bodyPr wrap="square">
            <a:spAutoFit/>
          </a:bodyPr>
          <a:lstStyle/>
          <a:p>
            <a:pPr algn="ctr"/>
            <a:r>
              <a:rPr lang="en-IN" dirty="0">
                <a:solidFill>
                  <a:schemeClr val="tx1"/>
                </a:solidFill>
                <a:latin typeface="Muli"/>
              </a:rPr>
              <a:t>2024</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rcRect/>
          <a:stretch/>
        </p:blipFill>
        <p:spPr>
          <a:xfrm>
            <a:off x="137575" y="1752020"/>
            <a:ext cx="2588951" cy="2384726"/>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272224" y="4152993"/>
            <a:ext cx="2469548" cy="307777"/>
          </a:xfrm>
          <a:prstGeom prst="rect">
            <a:avLst/>
          </a:prstGeom>
          <a:noFill/>
        </p:spPr>
        <p:txBody>
          <a:bodyPr wrap="square">
            <a:spAutoFit/>
          </a:bodyPr>
          <a:lstStyle/>
          <a:p>
            <a:pPr algn="ctr"/>
            <a:r>
              <a:rPr lang="en-IN" dirty="0">
                <a:solidFill>
                  <a:schemeClr val="tx1"/>
                </a:solidFill>
                <a:latin typeface="Muli"/>
              </a:rPr>
              <a:t>2023</a:t>
            </a:r>
          </a:p>
        </p:txBody>
      </p:sp>
      <p:pic>
        <p:nvPicPr>
          <p:cNvPr id="2" name="Picture 1">
            <a:extLst>
              <a:ext uri="{FF2B5EF4-FFF2-40B4-BE49-F238E27FC236}">
                <a16:creationId xmlns:a16="http://schemas.microsoft.com/office/drawing/2014/main" id="{84E60F69-8E6E-19DB-58E4-C1964045CBE7}"/>
              </a:ext>
            </a:extLst>
          </p:cNvPr>
          <p:cNvPicPr>
            <a:picLocks noChangeAspect="1"/>
          </p:cNvPicPr>
          <p:nvPr/>
        </p:nvPicPr>
        <p:blipFill>
          <a:blip r:embed="rId5"/>
          <a:srcRect/>
          <a:stretch/>
        </p:blipFill>
        <p:spPr>
          <a:xfrm>
            <a:off x="5693236" y="1752020"/>
            <a:ext cx="2577525" cy="2372812"/>
          </a:xfrm>
          <a:prstGeom prst="rect">
            <a:avLst/>
          </a:prstGeom>
        </p:spPr>
      </p:pic>
      <p:sp>
        <p:nvSpPr>
          <p:cNvPr id="5" name="TextBox 4">
            <a:extLst>
              <a:ext uri="{FF2B5EF4-FFF2-40B4-BE49-F238E27FC236}">
                <a16:creationId xmlns:a16="http://schemas.microsoft.com/office/drawing/2014/main" id="{3DA0D068-5725-17C2-20BC-47BA9FD86024}"/>
              </a:ext>
            </a:extLst>
          </p:cNvPr>
          <p:cNvSpPr txBox="1"/>
          <p:nvPr/>
        </p:nvSpPr>
        <p:spPr>
          <a:xfrm>
            <a:off x="5822876" y="4134249"/>
            <a:ext cx="2469548" cy="307777"/>
          </a:xfrm>
          <a:prstGeom prst="rect">
            <a:avLst/>
          </a:prstGeom>
          <a:noFill/>
        </p:spPr>
        <p:txBody>
          <a:bodyPr wrap="square">
            <a:spAutoFit/>
          </a:bodyPr>
          <a:lstStyle/>
          <a:p>
            <a:pPr algn="ctr"/>
            <a:r>
              <a:rPr lang="en-IN" dirty="0">
                <a:solidFill>
                  <a:schemeClr val="tx1"/>
                </a:solidFill>
                <a:latin typeface="Muli"/>
              </a:rPr>
              <a:t>2025</a:t>
            </a:r>
          </a:p>
        </p:txBody>
      </p:sp>
    </p:spTree>
    <p:extLst>
      <p:ext uri="{BB962C8B-B14F-4D97-AF65-F5344CB8AC3E}">
        <p14:creationId xmlns:p14="http://schemas.microsoft.com/office/powerpoint/2010/main" val="165147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3" name="Picture 2">
            <a:extLst>
              <a:ext uri="{FF2B5EF4-FFF2-40B4-BE49-F238E27FC236}">
                <a16:creationId xmlns:a16="http://schemas.microsoft.com/office/drawing/2014/main" id="{C7C190ED-06A0-88AF-1DD3-6A93B86B140F}"/>
              </a:ext>
            </a:extLst>
          </p:cNvPr>
          <p:cNvPicPr>
            <a:picLocks noChangeAspect="1"/>
          </p:cNvPicPr>
          <p:nvPr/>
        </p:nvPicPr>
        <p:blipFill>
          <a:blip r:embed="rId3"/>
          <a:srcRect/>
          <a:stretch/>
        </p:blipFill>
        <p:spPr>
          <a:xfrm>
            <a:off x="2864927" y="1779681"/>
            <a:ext cx="2569116" cy="2343755"/>
          </a:xfrm>
          <a:prstGeom prst="rect">
            <a:avLst/>
          </a:prstGeom>
        </p:spPr>
      </p:pic>
      <p:sp>
        <p:nvSpPr>
          <p:cNvPr id="4" name="Google Shape;430;p22">
            <a:extLst>
              <a:ext uri="{FF2B5EF4-FFF2-40B4-BE49-F238E27FC236}">
                <a16:creationId xmlns:a16="http://schemas.microsoft.com/office/drawing/2014/main" id="{678D3A35-B740-0941-96D3-7BF34A9B3111}"/>
              </a:ext>
            </a:extLst>
          </p:cNvPr>
          <p:cNvSpPr txBox="1">
            <a:spLocks/>
          </p:cNvSpPr>
          <p:nvPr/>
        </p:nvSpPr>
        <p:spPr>
          <a:xfrm>
            <a:off x="1565175" y="682885"/>
            <a:ext cx="688779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dirty="0"/>
              <a:t>Future Predictions (</a:t>
            </a:r>
            <a:r>
              <a:rPr lang="en-IN" dirty="0" err="1"/>
              <a:t>Molusce</a:t>
            </a:r>
            <a:r>
              <a:rPr lang="en-IN" dirty="0"/>
              <a:t>)</a:t>
            </a:r>
          </a:p>
        </p:txBody>
      </p:sp>
      <p:sp>
        <p:nvSpPr>
          <p:cNvPr id="6" name="TextBox 5">
            <a:extLst>
              <a:ext uri="{FF2B5EF4-FFF2-40B4-BE49-F238E27FC236}">
                <a16:creationId xmlns:a16="http://schemas.microsoft.com/office/drawing/2014/main" id="{94609378-4519-6943-AD9A-68827646794E}"/>
              </a:ext>
            </a:extLst>
          </p:cNvPr>
          <p:cNvSpPr txBox="1"/>
          <p:nvPr/>
        </p:nvSpPr>
        <p:spPr>
          <a:xfrm>
            <a:off x="2979261" y="4152838"/>
            <a:ext cx="2469548" cy="307777"/>
          </a:xfrm>
          <a:prstGeom prst="rect">
            <a:avLst/>
          </a:prstGeom>
          <a:noFill/>
        </p:spPr>
        <p:txBody>
          <a:bodyPr wrap="square">
            <a:spAutoFit/>
          </a:bodyPr>
          <a:lstStyle/>
          <a:p>
            <a:pPr algn="ctr"/>
            <a:r>
              <a:rPr lang="en-IN" dirty="0">
                <a:solidFill>
                  <a:schemeClr val="tx1"/>
                </a:solidFill>
                <a:latin typeface="Muli"/>
              </a:rPr>
              <a:t>2035</a:t>
            </a:r>
          </a:p>
        </p:txBody>
      </p:sp>
      <p:pic>
        <p:nvPicPr>
          <p:cNvPr id="8" name="Picture 7">
            <a:extLst>
              <a:ext uri="{FF2B5EF4-FFF2-40B4-BE49-F238E27FC236}">
                <a16:creationId xmlns:a16="http://schemas.microsoft.com/office/drawing/2014/main" id="{19AD8FBE-F567-6AB3-408F-AE398CC7C4E0}"/>
              </a:ext>
            </a:extLst>
          </p:cNvPr>
          <p:cNvPicPr>
            <a:picLocks noChangeAspect="1"/>
          </p:cNvPicPr>
          <p:nvPr/>
        </p:nvPicPr>
        <p:blipFill>
          <a:blip r:embed="rId4"/>
          <a:srcRect/>
          <a:stretch/>
        </p:blipFill>
        <p:spPr>
          <a:xfrm>
            <a:off x="137575" y="1768555"/>
            <a:ext cx="2588951" cy="2351655"/>
          </a:xfrm>
          <a:prstGeom prst="rect">
            <a:avLst/>
          </a:prstGeom>
        </p:spPr>
      </p:pic>
      <p:sp>
        <p:nvSpPr>
          <p:cNvPr id="9" name="TextBox 8">
            <a:extLst>
              <a:ext uri="{FF2B5EF4-FFF2-40B4-BE49-F238E27FC236}">
                <a16:creationId xmlns:a16="http://schemas.microsoft.com/office/drawing/2014/main" id="{16B64837-9B22-8CC0-8B82-6B16D165E122}"/>
              </a:ext>
            </a:extLst>
          </p:cNvPr>
          <p:cNvSpPr txBox="1"/>
          <p:nvPr/>
        </p:nvSpPr>
        <p:spPr>
          <a:xfrm>
            <a:off x="272224" y="4152993"/>
            <a:ext cx="2469548" cy="307777"/>
          </a:xfrm>
          <a:prstGeom prst="rect">
            <a:avLst/>
          </a:prstGeom>
          <a:noFill/>
        </p:spPr>
        <p:txBody>
          <a:bodyPr wrap="square">
            <a:spAutoFit/>
          </a:bodyPr>
          <a:lstStyle/>
          <a:p>
            <a:pPr algn="ctr"/>
            <a:r>
              <a:rPr lang="en-IN" dirty="0">
                <a:solidFill>
                  <a:schemeClr val="tx1"/>
                </a:solidFill>
                <a:latin typeface="Muli"/>
              </a:rPr>
              <a:t>2025</a:t>
            </a:r>
          </a:p>
        </p:txBody>
      </p:sp>
      <p:pic>
        <p:nvPicPr>
          <p:cNvPr id="2" name="Picture 1">
            <a:extLst>
              <a:ext uri="{FF2B5EF4-FFF2-40B4-BE49-F238E27FC236}">
                <a16:creationId xmlns:a16="http://schemas.microsoft.com/office/drawing/2014/main" id="{84E60F69-8E6E-19DB-58E4-C1964045CBE7}"/>
              </a:ext>
            </a:extLst>
          </p:cNvPr>
          <p:cNvPicPr>
            <a:picLocks noChangeAspect="1"/>
          </p:cNvPicPr>
          <p:nvPr/>
        </p:nvPicPr>
        <p:blipFill>
          <a:blip r:embed="rId5"/>
          <a:srcRect/>
          <a:stretch/>
        </p:blipFill>
        <p:spPr>
          <a:xfrm>
            <a:off x="5693236" y="1763378"/>
            <a:ext cx="2577525" cy="2350096"/>
          </a:xfrm>
          <a:prstGeom prst="rect">
            <a:avLst/>
          </a:prstGeom>
        </p:spPr>
      </p:pic>
      <p:sp>
        <p:nvSpPr>
          <p:cNvPr id="5" name="TextBox 4">
            <a:extLst>
              <a:ext uri="{FF2B5EF4-FFF2-40B4-BE49-F238E27FC236}">
                <a16:creationId xmlns:a16="http://schemas.microsoft.com/office/drawing/2014/main" id="{3DA0D068-5725-17C2-20BC-47BA9FD86024}"/>
              </a:ext>
            </a:extLst>
          </p:cNvPr>
          <p:cNvSpPr txBox="1"/>
          <p:nvPr/>
        </p:nvSpPr>
        <p:spPr>
          <a:xfrm>
            <a:off x="5822876" y="4134249"/>
            <a:ext cx="2469548" cy="307777"/>
          </a:xfrm>
          <a:prstGeom prst="rect">
            <a:avLst/>
          </a:prstGeom>
          <a:noFill/>
        </p:spPr>
        <p:txBody>
          <a:bodyPr wrap="square">
            <a:spAutoFit/>
          </a:bodyPr>
          <a:lstStyle/>
          <a:p>
            <a:pPr algn="ctr"/>
            <a:r>
              <a:rPr lang="en-IN" dirty="0">
                <a:solidFill>
                  <a:schemeClr val="tx1"/>
                </a:solidFill>
                <a:latin typeface="Muli"/>
              </a:rPr>
              <a:t>2050</a:t>
            </a:r>
          </a:p>
        </p:txBody>
      </p:sp>
    </p:spTree>
    <p:extLst>
      <p:ext uri="{BB962C8B-B14F-4D97-AF65-F5344CB8AC3E}">
        <p14:creationId xmlns:p14="http://schemas.microsoft.com/office/powerpoint/2010/main" val="425545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22"/>
          <p:cNvSpPr txBox="1">
            <a:spLocks noGrp="1"/>
          </p:cNvSpPr>
          <p:nvPr>
            <p:ph type="title" idx="4294967295"/>
          </p:nvPr>
        </p:nvSpPr>
        <p:spPr>
          <a:xfrm>
            <a:off x="1544236" y="783391"/>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15" name="TextBox 14">
            <a:extLst>
              <a:ext uri="{FF2B5EF4-FFF2-40B4-BE49-F238E27FC236}">
                <a16:creationId xmlns:a16="http://schemas.microsoft.com/office/drawing/2014/main" id="{64E4A878-772C-494D-2AF6-9C65B5992752}"/>
              </a:ext>
            </a:extLst>
          </p:cNvPr>
          <p:cNvSpPr txBox="1"/>
          <p:nvPr/>
        </p:nvSpPr>
        <p:spPr>
          <a:xfrm>
            <a:off x="153564" y="1697931"/>
            <a:ext cx="8145837" cy="310854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1600" b="1" dirty="0">
                <a:solidFill>
                  <a:srgbClr val="C6DAEC"/>
                </a:solidFill>
                <a:latin typeface="Muli"/>
                <a:sym typeface="Muli"/>
              </a:rPr>
              <a:t>In this project we have implemented CA and </a:t>
            </a:r>
            <a:r>
              <a:rPr lang="en-GB" sz="1600" b="1" dirty="0" err="1">
                <a:solidFill>
                  <a:srgbClr val="C6DAEC"/>
                </a:solidFill>
                <a:latin typeface="Muli"/>
                <a:sym typeface="Muli"/>
              </a:rPr>
              <a:t>molusce</a:t>
            </a:r>
            <a:r>
              <a:rPr lang="en-GB" sz="1600" b="1" dirty="0">
                <a:solidFill>
                  <a:srgbClr val="C6DAEC"/>
                </a:solidFill>
                <a:latin typeface="Muli"/>
                <a:sym typeface="Muli"/>
              </a:rPr>
              <a:t> models with the prediction for different years. </a:t>
            </a: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1600" b="1" dirty="0">
                <a:solidFill>
                  <a:srgbClr val="C6DAEC"/>
                </a:solidFill>
                <a:latin typeface="Muli"/>
                <a:sym typeface="Muli"/>
              </a:rPr>
              <a:t>The results for both the models shows us that the accuracy and kappa values increase with time, i.e. from 2019 to 2022. </a:t>
            </a: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1600" b="1" dirty="0">
                <a:solidFill>
                  <a:srgbClr val="C6DAEC"/>
                </a:solidFill>
                <a:latin typeface="Muli"/>
                <a:sym typeface="Muli"/>
              </a:rPr>
              <a:t>It can be inferred from the results that CA model has better prediction compared to </a:t>
            </a:r>
            <a:r>
              <a:rPr lang="en-GB" sz="1600" b="1" dirty="0" err="1">
                <a:solidFill>
                  <a:srgbClr val="C6DAEC"/>
                </a:solidFill>
                <a:latin typeface="Muli"/>
                <a:sym typeface="Muli"/>
              </a:rPr>
              <a:t>molusce</a:t>
            </a:r>
            <a:r>
              <a:rPr lang="en-GB" sz="1600" b="1" dirty="0">
                <a:solidFill>
                  <a:srgbClr val="C6DAEC"/>
                </a:solidFill>
                <a:latin typeface="Muli"/>
                <a:sym typeface="Muli"/>
              </a:rPr>
              <a:t> model.</a:t>
            </a: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1600" b="1" dirty="0">
                <a:solidFill>
                  <a:srgbClr val="C6DAEC"/>
                </a:solidFill>
                <a:latin typeface="Muli"/>
                <a:sym typeface="Muli"/>
              </a:rPr>
              <a:t>One of the main reasons </a:t>
            </a:r>
            <a:r>
              <a:rPr lang="en-GB" sz="1600" b="1" dirty="0" err="1">
                <a:solidFill>
                  <a:srgbClr val="C6DAEC"/>
                </a:solidFill>
                <a:latin typeface="Muli"/>
                <a:sym typeface="Muli"/>
              </a:rPr>
              <a:t>molusce</a:t>
            </a:r>
            <a:r>
              <a:rPr lang="en-GB" sz="1600" b="1" dirty="0">
                <a:solidFill>
                  <a:srgbClr val="C6DAEC"/>
                </a:solidFill>
                <a:latin typeface="Muli"/>
                <a:sym typeface="Muli"/>
              </a:rPr>
              <a:t> plugin is not available in the new versions of QGIS is that better models like CA models have proved to be more useful that the older plugins. </a:t>
            </a: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1600" b="1" dirty="0">
                <a:solidFill>
                  <a:srgbClr val="C6DAEC"/>
                </a:solidFill>
                <a:latin typeface="Muli"/>
                <a:sym typeface="Muli"/>
              </a:rPr>
              <a:t>The changes in the urban build up shows us that the environmental effects of climate change has resulted in a decrease in water bodies and vegetation while an increase in the urban land use.</a:t>
            </a:r>
            <a:endParaRPr kumimoji="0" lang="en-GB" sz="1600" b="1" i="0" u="none" strike="noStrike" kern="0" cap="none" spc="0" normalizeH="0" baseline="0" noProof="0" dirty="0">
              <a:ln>
                <a:noFill/>
              </a:ln>
              <a:solidFill>
                <a:srgbClr val="C6DAEC"/>
              </a:solidFill>
              <a:effectLst/>
              <a:uLnTx/>
              <a:uFillTx/>
              <a:latin typeface="Muli"/>
              <a:sym typeface="Muli"/>
            </a:endParaRPr>
          </a:p>
        </p:txBody>
      </p:sp>
    </p:spTree>
    <p:extLst>
      <p:ext uri="{BB962C8B-B14F-4D97-AF65-F5344CB8AC3E}">
        <p14:creationId xmlns:p14="http://schemas.microsoft.com/office/powerpoint/2010/main" val="234986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5" name="Oval 4">
            <a:extLst>
              <a:ext uri="{FF2B5EF4-FFF2-40B4-BE49-F238E27FC236}">
                <a16:creationId xmlns:a16="http://schemas.microsoft.com/office/drawing/2014/main" id="{B6488A5C-F406-5B35-48DB-D580863CE661}"/>
              </a:ext>
            </a:extLst>
          </p:cNvPr>
          <p:cNvSpPr/>
          <p:nvPr/>
        </p:nvSpPr>
        <p:spPr>
          <a:xfrm>
            <a:off x="607274" y="3137696"/>
            <a:ext cx="3846064" cy="1308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2" name="Google Shape;342;p12"/>
          <p:cNvSpPr txBox="1">
            <a:spLocks noGrp="1"/>
          </p:cNvSpPr>
          <p:nvPr>
            <p:ph type="title"/>
          </p:nvPr>
        </p:nvSpPr>
        <p:spPr>
          <a:xfrm>
            <a:off x="1810814" y="813340"/>
            <a:ext cx="709021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Literature Review : Conclusions</a:t>
            </a:r>
            <a:endParaRPr dirty="0"/>
          </a:p>
        </p:txBody>
      </p:sp>
      <p:sp>
        <p:nvSpPr>
          <p:cNvPr id="343" name="Google Shape;343;p12"/>
          <p:cNvSpPr txBox="1"/>
          <p:nvPr/>
        </p:nvSpPr>
        <p:spPr>
          <a:xfrm>
            <a:off x="931314" y="3137697"/>
            <a:ext cx="3052211" cy="914913"/>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00E1C6"/>
                </a:solidFill>
                <a:latin typeface="Muli"/>
                <a:ea typeface="Muli"/>
                <a:cs typeface="Muli"/>
                <a:sym typeface="Muli"/>
              </a:rPr>
              <a:t>CELLULAR AUTOMATA</a:t>
            </a:r>
            <a:endParaRPr dirty="0">
              <a:solidFill>
                <a:srgbClr val="00E1C6"/>
              </a:solidFill>
              <a:latin typeface="Muli"/>
              <a:ea typeface="Muli"/>
              <a:cs typeface="Muli"/>
              <a:sym typeface="Muli"/>
            </a:endParaRPr>
          </a:p>
          <a:p>
            <a:pPr marL="0" lvl="0" indent="0" algn="ctr" rtl="0">
              <a:spcBef>
                <a:spcPts val="600"/>
              </a:spcBef>
              <a:spcAft>
                <a:spcPts val="0"/>
              </a:spcAft>
              <a:buClr>
                <a:schemeClr val="dk1"/>
              </a:buClr>
              <a:buSzPts val="1100"/>
              <a:buFont typeface="Arial"/>
              <a:buNone/>
            </a:pPr>
            <a:r>
              <a:rPr lang="en-GB" dirty="0">
                <a:solidFill>
                  <a:srgbClr val="C6DAEC"/>
                </a:solidFill>
                <a:latin typeface="Muli"/>
                <a:ea typeface="Muli"/>
                <a:cs typeface="Muli"/>
                <a:sym typeface="Muli"/>
              </a:rPr>
              <a:t>The CA model is used to predict spatial patterns of land-use changes by setting required thresholds. </a:t>
            </a:r>
          </a:p>
        </p:txBody>
      </p:sp>
      <p:sp>
        <p:nvSpPr>
          <p:cNvPr id="344" name="Google Shape;344;p12"/>
          <p:cNvSpPr txBox="1"/>
          <p:nvPr/>
        </p:nvSpPr>
        <p:spPr>
          <a:xfrm>
            <a:off x="5048794" y="3137697"/>
            <a:ext cx="3330900" cy="1141948"/>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00E1C6"/>
                </a:solidFill>
                <a:latin typeface="Muli"/>
                <a:ea typeface="Muli"/>
                <a:cs typeface="Muli"/>
                <a:sym typeface="Muli"/>
              </a:rPr>
              <a:t>ANN USING MOLUSCE</a:t>
            </a:r>
            <a:endParaRPr dirty="0">
              <a:solidFill>
                <a:srgbClr val="00E1C6"/>
              </a:solidFill>
              <a:latin typeface="Muli"/>
              <a:ea typeface="Muli"/>
              <a:cs typeface="Muli"/>
              <a:sym typeface="Muli"/>
            </a:endParaRPr>
          </a:p>
          <a:p>
            <a:pPr marL="0" lvl="0" indent="0" algn="ctr" rtl="0">
              <a:spcBef>
                <a:spcPts val="600"/>
              </a:spcBef>
              <a:spcAft>
                <a:spcPts val="0"/>
              </a:spcAft>
              <a:buNone/>
            </a:pPr>
            <a:r>
              <a:rPr lang="en-GB" sz="1100" dirty="0">
                <a:solidFill>
                  <a:srgbClr val="C6DAEC"/>
                </a:solidFill>
                <a:latin typeface="Muli"/>
                <a:ea typeface="Muli"/>
                <a:cs typeface="Muli"/>
                <a:sym typeface="Muli"/>
              </a:rPr>
              <a:t>The MOLUSCE plugin is an open-source plugin for QGIS 2.0 and above, and is used to simulate land use/cover changes by incorporating Artificial Neural Networks (ANN) algorithm.</a:t>
            </a:r>
            <a:endParaRPr sz="1100" dirty="0">
              <a:solidFill>
                <a:srgbClr val="C6DAEC"/>
              </a:solidFill>
              <a:latin typeface="Muli"/>
              <a:ea typeface="Muli"/>
              <a:cs typeface="Muli"/>
              <a:sym typeface="Muli"/>
            </a:endParaRPr>
          </a:p>
        </p:txBody>
      </p:sp>
      <p:sp>
        <p:nvSpPr>
          <p:cNvPr id="4" name="Google Shape;407;p19">
            <a:extLst>
              <a:ext uri="{FF2B5EF4-FFF2-40B4-BE49-F238E27FC236}">
                <a16:creationId xmlns:a16="http://schemas.microsoft.com/office/drawing/2014/main" id="{4C0D1348-336F-A164-CA4A-60BD9289F2FC}"/>
              </a:ext>
            </a:extLst>
          </p:cNvPr>
          <p:cNvSpPr txBox="1">
            <a:spLocks noGrp="1"/>
          </p:cNvSpPr>
          <p:nvPr>
            <p:ph type="body" idx="1"/>
          </p:nvPr>
        </p:nvSpPr>
        <p:spPr>
          <a:xfrm>
            <a:off x="1806724" y="1785260"/>
            <a:ext cx="7155791" cy="106962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From the papers that we have gone through, we can concluded that CA model and </a:t>
            </a:r>
            <a:r>
              <a:rPr lang="en-GB" b="1" dirty="0" err="1"/>
              <a:t>Molusce</a:t>
            </a:r>
            <a:r>
              <a:rPr lang="en-GB" b="1" dirty="0"/>
              <a:t> Plugin which implements ANN best suits our requirements.</a:t>
            </a:r>
          </a:p>
        </p:txBody>
      </p:sp>
      <p:sp>
        <p:nvSpPr>
          <p:cNvPr id="6" name="Oval 5">
            <a:extLst>
              <a:ext uri="{FF2B5EF4-FFF2-40B4-BE49-F238E27FC236}">
                <a16:creationId xmlns:a16="http://schemas.microsoft.com/office/drawing/2014/main" id="{716427DF-3EDD-8222-1F96-55102FBA77BE}"/>
              </a:ext>
            </a:extLst>
          </p:cNvPr>
          <p:cNvSpPr/>
          <p:nvPr/>
        </p:nvSpPr>
        <p:spPr>
          <a:xfrm>
            <a:off x="4843064" y="3137695"/>
            <a:ext cx="3846064" cy="1308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872302" y="857146"/>
            <a:ext cx="709021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 name="Google Shape;407;p19">
            <a:extLst>
              <a:ext uri="{FF2B5EF4-FFF2-40B4-BE49-F238E27FC236}">
                <a16:creationId xmlns:a16="http://schemas.microsoft.com/office/drawing/2014/main" id="{4C0D1348-336F-A164-CA4A-60BD9289F2FC}"/>
              </a:ext>
            </a:extLst>
          </p:cNvPr>
          <p:cNvSpPr txBox="1">
            <a:spLocks noGrp="1"/>
          </p:cNvSpPr>
          <p:nvPr>
            <p:ph type="body" idx="1"/>
          </p:nvPr>
        </p:nvSpPr>
        <p:spPr>
          <a:xfrm>
            <a:off x="1681648" y="1820161"/>
            <a:ext cx="6666615" cy="29961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800" b="1" dirty="0"/>
              <a:t>Bangalore is one of the most dense cities in India and the IT capital of our country. This leads to the inflow of skilled and unskilled labour from around the country, leading to a high demand in housing projects and a rapid urban development in the outskirts of the city. Recent rainfall has shown that some areas in the city are prone to floods because of poor urban planning and development on land previously occupied by lakes and water bodies.</a:t>
            </a:r>
          </a:p>
        </p:txBody>
      </p:sp>
    </p:spTree>
    <p:extLst>
      <p:ext uri="{BB962C8B-B14F-4D97-AF65-F5344CB8AC3E}">
        <p14:creationId xmlns:p14="http://schemas.microsoft.com/office/powerpoint/2010/main" val="427879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872302" y="857146"/>
            <a:ext cx="709021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4" name="Google Shape;407;p19">
            <a:extLst>
              <a:ext uri="{FF2B5EF4-FFF2-40B4-BE49-F238E27FC236}">
                <a16:creationId xmlns:a16="http://schemas.microsoft.com/office/drawing/2014/main" id="{4C0D1348-336F-A164-CA4A-60BD9289F2FC}"/>
              </a:ext>
            </a:extLst>
          </p:cNvPr>
          <p:cNvSpPr txBox="1">
            <a:spLocks noGrp="1"/>
          </p:cNvSpPr>
          <p:nvPr>
            <p:ph type="body" idx="1"/>
          </p:nvPr>
        </p:nvSpPr>
        <p:spPr>
          <a:xfrm>
            <a:off x="2148752" y="2301792"/>
            <a:ext cx="5780702" cy="106962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800" b="1" dirty="0"/>
              <a:t>This project aims to predict the urban growth of Bangalore City using the </a:t>
            </a:r>
            <a:r>
              <a:rPr lang="en-GB" sz="1800" b="1" dirty="0" err="1"/>
              <a:t>Molusce</a:t>
            </a:r>
            <a:r>
              <a:rPr lang="en-GB" sz="1800" b="1" dirty="0"/>
              <a:t> Model of QGIS and CA model to help authorities plan better. </a:t>
            </a:r>
          </a:p>
        </p:txBody>
      </p:sp>
    </p:spTree>
    <p:extLst>
      <p:ext uri="{BB962C8B-B14F-4D97-AF65-F5344CB8AC3E}">
        <p14:creationId xmlns:p14="http://schemas.microsoft.com/office/powerpoint/2010/main" val="1352831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823441" y="1066551"/>
            <a:ext cx="2825341"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a:t>
            </a:r>
            <a:endParaRPr dirty="0"/>
          </a:p>
        </p:txBody>
      </p:sp>
      <p:sp>
        <p:nvSpPr>
          <p:cNvPr id="4" name="Google Shape;407;p19">
            <a:extLst>
              <a:ext uri="{FF2B5EF4-FFF2-40B4-BE49-F238E27FC236}">
                <a16:creationId xmlns:a16="http://schemas.microsoft.com/office/drawing/2014/main" id="{4C0D1348-336F-A164-CA4A-60BD9289F2FC}"/>
              </a:ext>
            </a:extLst>
          </p:cNvPr>
          <p:cNvSpPr txBox="1">
            <a:spLocks noGrp="1"/>
          </p:cNvSpPr>
          <p:nvPr>
            <p:ph type="body" idx="1"/>
          </p:nvPr>
        </p:nvSpPr>
        <p:spPr>
          <a:xfrm>
            <a:off x="2658303" y="2120308"/>
            <a:ext cx="4342792" cy="2095704"/>
          </a:xfrm>
          <a:prstGeom prst="rect">
            <a:avLst/>
          </a:prstGeom>
        </p:spPr>
        <p:txBody>
          <a:bodyPr spcFirstLastPara="1" wrap="square" lIns="91425" tIns="91425" rIns="91425" bIns="91425" anchor="t" anchorCtr="0">
            <a:noAutofit/>
          </a:bodyPr>
          <a:lstStyle/>
          <a:p>
            <a:pPr marL="285750" indent="-285750"/>
            <a:r>
              <a:rPr lang="en-GB" sz="1800" b="1" dirty="0"/>
              <a:t>LULC DATA from Landsat (2017 to 2022)</a:t>
            </a:r>
          </a:p>
          <a:p>
            <a:pPr marL="285750" indent="-285750"/>
            <a:r>
              <a:rPr lang="en-GB" sz="1800" b="1" dirty="0"/>
              <a:t>Population Density (2017 to 2021)</a:t>
            </a:r>
          </a:p>
          <a:p>
            <a:pPr marL="285750" indent="-285750"/>
            <a:r>
              <a:rPr lang="en-GB" sz="1800" b="1" dirty="0"/>
              <a:t>Digital Elevation Model (DEM)</a:t>
            </a:r>
          </a:p>
          <a:p>
            <a:pPr marL="285750" indent="-285750"/>
            <a:r>
              <a:rPr lang="en-GB" sz="1800" b="1" dirty="0"/>
              <a:t>Slope</a:t>
            </a:r>
          </a:p>
          <a:p>
            <a:pPr marL="285750" indent="-285750"/>
            <a:r>
              <a:rPr lang="en-GB" sz="1800" b="1" dirty="0"/>
              <a:t>Proximity with roads (Road Network)</a:t>
            </a:r>
          </a:p>
        </p:txBody>
      </p:sp>
    </p:spTree>
    <p:extLst>
      <p:ext uri="{BB962C8B-B14F-4D97-AF65-F5344CB8AC3E}">
        <p14:creationId xmlns:p14="http://schemas.microsoft.com/office/powerpoint/2010/main" val="311807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22"/>
          <p:cNvSpPr txBox="1">
            <a:spLocks noGrp="1"/>
          </p:cNvSpPr>
          <p:nvPr>
            <p:ph type="title" idx="4294967295"/>
          </p:nvPr>
        </p:nvSpPr>
        <p:spPr>
          <a:xfrm>
            <a:off x="1544236" y="783391"/>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Models</a:t>
            </a:r>
            <a:endParaRPr dirty="0"/>
          </a:p>
        </p:txBody>
      </p:sp>
      <p:sp>
        <p:nvSpPr>
          <p:cNvPr id="15" name="TextBox 14">
            <a:extLst>
              <a:ext uri="{FF2B5EF4-FFF2-40B4-BE49-F238E27FC236}">
                <a16:creationId xmlns:a16="http://schemas.microsoft.com/office/drawing/2014/main" id="{64E4A878-772C-494D-2AF6-9C65B5992752}"/>
              </a:ext>
            </a:extLst>
          </p:cNvPr>
          <p:cNvSpPr txBox="1"/>
          <p:nvPr/>
        </p:nvSpPr>
        <p:spPr>
          <a:xfrm>
            <a:off x="2854883" y="2046939"/>
            <a:ext cx="4718582" cy="123110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lang="en-GB" sz="2400" b="1" dirty="0">
                <a:solidFill>
                  <a:srgbClr val="C6DAEC"/>
                </a:solidFill>
                <a:latin typeface="Muli"/>
                <a:sym typeface="Muli"/>
              </a:rPr>
              <a:t>Cellular Automata</a:t>
            </a: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endParaRPr kumimoji="0" lang="en-GB" b="1" i="0" u="none" strike="noStrike" kern="0" cap="none" spc="0" normalizeH="0" baseline="0" noProof="0" dirty="0">
              <a:ln>
                <a:noFill/>
              </a:ln>
              <a:solidFill>
                <a:srgbClr val="C6DAEC"/>
              </a:solidFill>
              <a:effectLst/>
              <a:uLnTx/>
              <a:uFillTx/>
              <a:latin typeface="Muli"/>
              <a:sym typeface="Muli"/>
            </a:endParaRPr>
          </a:p>
          <a:p>
            <a:pPr marL="285750" marR="0" lvl="0" indent="-285750" algn="l" defTabSz="914400" rtl="0" eaLnBrk="1" fontAlgn="auto" latinLnBrk="0" hangingPunct="1">
              <a:lnSpc>
                <a:spcPct val="100000"/>
              </a:lnSpc>
              <a:spcBef>
                <a:spcPts val="600"/>
              </a:spcBef>
              <a:spcAft>
                <a:spcPts val="0"/>
              </a:spcAft>
              <a:buClr>
                <a:srgbClr val="19BBD5"/>
              </a:buClr>
              <a:buSzPts val="1400"/>
              <a:buFont typeface="Muli"/>
              <a:buChar char="◇"/>
              <a:tabLst/>
              <a:defRPr/>
            </a:pPr>
            <a:r>
              <a:rPr kumimoji="0" lang="en-GB" sz="2400" b="1" i="0" u="none" strike="noStrike" kern="0" cap="none" spc="0" normalizeH="0" baseline="0" noProof="0" dirty="0">
                <a:ln>
                  <a:noFill/>
                </a:ln>
                <a:solidFill>
                  <a:srgbClr val="C6DAEC"/>
                </a:solidFill>
                <a:effectLst/>
                <a:uLnTx/>
                <a:uFillTx/>
                <a:latin typeface="Muli"/>
                <a:sym typeface="Muli"/>
              </a:rPr>
              <a:t>ANN using </a:t>
            </a:r>
            <a:r>
              <a:rPr kumimoji="0" lang="en-GB" sz="2400" b="1" i="0" u="none" strike="noStrike" kern="0" cap="none" spc="0" normalizeH="0" baseline="0" noProof="0" dirty="0" err="1">
                <a:ln>
                  <a:noFill/>
                </a:ln>
                <a:solidFill>
                  <a:srgbClr val="C6DAEC"/>
                </a:solidFill>
                <a:effectLst/>
                <a:uLnTx/>
                <a:uFillTx/>
                <a:latin typeface="Muli"/>
                <a:sym typeface="Muli"/>
              </a:rPr>
              <a:t>Molusce</a:t>
            </a:r>
            <a:r>
              <a:rPr kumimoji="0" lang="en-GB" sz="2400" b="1" i="0" u="none" strike="noStrike" kern="0" cap="none" spc="0" normalizeH="0" baseline="0" noProof="0" dirty="0">
                <a:ln>
                  <a:noFill/>
                </a:ln>
                <a:solidFill>
                  <a:srgbClr val="C6DAEC"/>
                </a:solidFill>
                <a:effectLst/>
                <a:uLnTx/>
                <a:uFillTx/>
                <a:latin typeface="Muli"/>
                <a:sym typeface="Muli"/>
              </a:rPr>
              <a:t> Plugin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699" y="674617"/>
            <a:ext cx="5128792"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CA </a:t>
            </a:r>
            <a:r>
              <a:rPr lang="en-GB" sz="3600" dirty="0"/>
              <a:t>Prediction Accuracy with 1-year gap</a:t>
            </a:r>
            <a:endParaRPr sz="3600" dirty="0"/>
          </a:p>
        </p:txBody>
      </p:sp>
      <p:graphicFrame>
        <p:nvGraphicFramePr>
          <p:cNvPr id="439" name="Google Shape;439;p23"/>
          <p:cNvGraphicFramePr/>
          <p:nvPr/>
        </p:nvGraphicFramePr>
        <p:xfrm>
          <a:off x="1732699" y="2166449"/>
          <a:ext cx="5305400" cy="2539760"/>
        </p:xfrm>
        <a:graphic>
          <a:graphicData uri="http://schemas.openxmlformats.org/drawingml/2006/table">
            <a:tbl>
              <a:tblPr>
                <a:tableStyleId>{ED083AE6-46FA-4A59-8FB0-9F97EB10719F}</a:tableStyleId>
              </a:tblPr>
              <a:tblGrid>
                <a:gridCol w="1326350">
                  <a:extLst>
                    <a:ext uri="{9D8B030D-6E8A-4147-A177-3AD203B41FA5}">
                      <a16:colId xmlns:a16="http://schemas.microsoft.com/office/drawing/2014/main" val="20000"/>
                    </a:ext>
                  </a:extLst>
                </a:gridCol>
                <a:gridCol w="1326350">
                  <a:extLst>
                    <a:ext uri="{9D8B030D-6E8A-4147-A177-3AD203B41FA5}">
                      <a16:colId xmlns:a16="http://schemas.microsoft.com/office/drawing/2014/main" val="20001"/>
                    </a:ext>
                  </a:extLst>
                </a:gridCol>
                <a:gridCol w="1326350">
                  <a:extLst>
                    <a:ext uri="{9D8B030D-6E8A-4147-A177-3AD203B41FA5}">
                      <a16:colId xmlns:a16="http://schemas.microsoft.com/office/drawing/2014/main" val="20002"/>
                    </a:ext>
                  </a:extLst>
                </a:gridCol>
                <a:gridCol w="1326350">
                  <a:extLst>
                    <a:ext uri="{9D8B030D-6E8A-4147-A177-3AD203B41FA5}">
                      <a16:colId xmlns:a16="http://schemas.microsoft.com/office/drawing/2014/main" val="20003"/>
                    </a:ext>
                  </a:extLst>
                </a:gridCol>
              </a:tblGrid>
              <a:tr h="454600">
                <a:tc>
                  <a:txBody>
                    <a:bodyPr/>
                    <a:lstStyle/>
                    <a:p>
                      <a:pPr algn="ctr" rtl="0" fontAlgn="t">
                        <a:spcBef>
                          <a:spcPts val="0"/>
                        </a:spcBef>
                        <a:spcAft>
                          <a:spcPts val="0"/>
                        </a:spcAft>
                      </a:pPr>
                      <a:r>
                        <a:rPr lang="en-IN" sz="1300" b="1" u="none" strike="noStrike" dirty="0">
                          <a:solidFill>
                            <a:schemeClr val="tx1"/>
                          </a:solidFill>
                          <a:effectLst/>
                        </a:rPr>
                        <a:t>LULC</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GB" sz="1300" b="1" u="none" strike="noStrike" dirty="0">
                          <a:solidFill>
                            <a:schemeClr val="tx1"/>
                          </a:solidFill>
                          <a:effectLst/>
                        </a:rPr>
                        <a:t>LULC Year Used For Prediction</a:t>
                      </a:r>
                      <a:endParaRPr lang="en-GB"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Accuracy</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KAPPA</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0"/>
                  </a:ext>
                </a:extLst>
              </a:tr>
              <a:tr h="454600">
                <a:tc>
                  <a:txBody>
                    <a:bodyPr/>
                    <a:lstStyle/>
                    <a:p>
                      <a:pPr algn="ctr" rtl="0" fontAlgn="t">
                        <a:spcBef>
                          <a:spcPts val="0"/>
                        </a:spcBef>
                        <a:spcAft>
                          <a:spcPts val="0"/>
                        </a:spcAft>
                      </a:pPr>
                      <a:r>
                        <a:rPr lang="en-IN" sz="1200" b="0" u="none" strike="noStrike" dirty="0">
                          <a:solidFill>
                            <a:schemeClr val="tx1"/>
                          </a:solidFill>
                          <a:effectLst/>
                        </a:rPr>
                        <a:t>2019</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dirty="0">
                          <a:solidFill>
                            <a:schemeClr val="tx1"/>
                          </a:solidFill>
                          <a:effectLst/>
                        </a:rPr>
                        <a:t>2018</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dirty="0">
                          <a:solidFill>
                            <a:schemeClr val="tx1"/>
                          </a:solidFill>
                          <a:effectLst/>
                        </a:rPr>
                        <a:t>87.2428</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dirty="0">
                          <a:solidFill>
                            <a:schemeClr val="tx1"/>
                          </a:solidFill>
                          <a:effectLst/>
                        </a:rPr>
                        <a:t>0.8121</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1"/>
                  </a:ext>
                </a:extLst>
              </a:tr>
              <a:tr h="454600">
                <a:tc>
                  <a:txBody>
                    <a:bodyPr/>
                    <a:lstStyle/>
                    <a:p>
                      <a:pPr algn="ctr" rtl="0" fontAlgn="t">
                        <a:spcBef>
                          <a:spcPts val="0"/>
                        </a:spcBef>
                        <a:spcAft>
                          <a:spcPts val="0"/>
                        </a:spcAft>
                      </a:pPr>
                      <a:r>
                        <a:rPr lang="en-IN" sz="1200" b="0" u="none" strike="noStrike" dirty="0">
                          <a:solidFill>
                            <a:schemeClr val="tx1"/>
                          </a:solidFill>
                          <a:effectLst/>
                        </a:rPr>
                        <a:t>2020</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a:solidFill>
                            <a:schemeClr val="tx1"/>
                          </a:solidFill>
                          <a:effectLst/>
                        </a:rPr>
                        <a:t>2019</a:t>
                      </a:r>
                      <a:endParaRPr lang="en-IN">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a:solidFill>
                            <a:schemeClr val="tx1"/>
                          </a:solidFill>
                          <a:effectLst/>
                        </a:rPr>
                        <a:t>87.2346</a:t>
                      </a:r>
                      <a:endParaRPr lang="en-IN">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dirty="0">
                          <a:solidFill>
                            <a:schemeClr val="tx1"/>
                          </a:solidFill>
                          <a:effectLst/>
                        </a:rPr>
                        <a:t>0.8102</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2"/>
                  </a:ext>
                </a:extLst>
              </a:tr>
              <a:tr h="454600">
                <a:tc>
                  <a:txBody>
                    <a:bodyPr/>
                    <a:lstStyle/>
                    <a:p>
                      <a:pPr algn="ctr" rtl="0" fontAlgn="t">
                        <a:spcBef>
                          <a:spcPts val="0"/>
                        </a:spcBef>
                        <a:spcAft>
                          <a:spcPts val="0"/>
                        </a:spcAft>
                      </a:pPr>
                      <a:r>
                        <a:rPr lang="en-IN" sz="1200" b="0" u="none" strike="noStrike" dirty="0">
                          <a:solidFill>
                            <a:schemeClr val="tx1"/>
                          </a:solidFill>
                          <a:effectLst/>
                        </a:rPr>
                        <a:t>2021</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a:solidFill>
                            <a:schemeClr val="tx1"/>
                          </a:solidFill>
                          <a:effectLst/>
                        </a:rPr>
                        <a:t>2020</a:t>
                      </a:r>
                      <a:endParaRPr lang="en-IN">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a:solidFill>
                            <a:schemeClr val="tx1"/>
                          </a:solidFill>
                          <a:effectLst/>
                        </a:rPr>
                        <a:t>89.0800</a:t>
                      </a:r>
                      <a:endParaRPr lang="en-IN">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200" b="0" u="none" strike="noStrike" dirty="0">
                          <a:solidFill>
                            <a:schemeClr val="tx1"/>
                          </a:solidFill>
                          <a:effectLst/>
                        </a:rPr>
                        <a:t>0.8339</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3"/>
                  </a:ext>
                </a:extLst>
              </a:tr>
              <a:tr h="454600">
                <a:tc>
                  <a:txBody>
                    <a:bodyPr/>
                    <a:lstStyle/>
                    <a:p>
                      <a:pPr algn="ctr" rtl="0" fontAlgn="t">
                        <a:spcBef>
                          <a:spcPts val="0"/>
                        </a:spcBef>
                        <a:spcAft>
                          <a:spcPts val="0"/>
                        </a:spcAft>
                      </a:pPr>
                      <a:r>
                        <a:rPr lang="en-IN" sz="1200" b="0" i="0" u="none" strike="noStrike" dirty="0">
                          <a:solidFill>
                            <a:schemeClr val="tx1"/>
                          </a:solidFill>
                          <a:effectLst/>
                          <a:latin typeface="Arial" panose="020B0604020202020204" pitchFamily="34" charset="0"/>
                        </a:rPr>
                        <a:t>2022</a:t>
                      </a:r>
                      <a:endParaRPr lang="en-IN" dirty="0">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2021</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85.5751</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dirty="0">
                          <a:solidFill>
                            <a:schemeClr val="tx1"/>
                          </a:solidFill>
                          <a:effectLst/>
                          <a:latin typeface="Arial" panose="020B0604020202020204" pitchFamily="34" charset="0"/>
                        </a:rPr>
                        <a:t>0.7875</a:t>
                      </a:r>
                      <a:endParaRPr lang="en-IN" dirty="0">
                        <a:solidFill>
                          <a:schemeClr val="tx1"/>
                        </a:solidFill>
                        <a:effectLst/>
                      </a:endParaRPr>
                    </a:p>
                  </a:txBody>
                  <a:tcPr marL="63500" marR="63500" marT="63500" marB="63500"/>
                </a:tc>
                <a:extLst>
                  <a:ext uri="{0D108BD9-81ED-4DB2-BD59-A6C34878D82A}">
                    <a16:rowId xmlns:a16="http://schemas.microsoft.com/office/drawing/2014/main" val="747023007"/>
                  </a:ext>
                </a:extLst>
              </a:tr>
            </a:tbl>
          </a:graphicData>
        </a:graphic>
      </p:graphicFrame>
    </p:spTree>
    <p:extLst>
      <p:ext uri="{BB962C8B-B14F-4D97-AF65-F5344CB8AC3E}">
        <p14:creationId xmlns:p14="http://schemas.microsoft.com/office/powerpoint/2010/main" val="46288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699" y="674617"/>
            <a:ext cx="5128792"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CA </a:t>
            </a:r>
            <a:r>
              <a:rPr lang="en-GB" sz="3600" dirty="0"/>
              <a:t>Prediction Accuracy with 2-year gap</a:t>
            </a:r>
            <a:endParaRPr sz="3600" dirty="0"/>
          </a:p>
        </p:txBody>
      </p:sp>
      <p:graphicFrame>
        <p:nvGraphicFramePr>
          <p:cNvPr id="439" name="Google Shape;439;p23"/>
          <p:cNvGraphicFramePr/>
          <p:nvPr>
            <p:extLst>
              <p:ext uri="{D42A27DB-BD31-4B8C-83A1-F6EECF244321}">
                <p14:modId xmlns:p14="http://schemas.microsoft.com/office/powerpoint/2010/main" val="1622515214"/>
              </p:ext>
            </p:extLst>
          </p:nvPr>
        </p:nvGraphicFramePr>
        <p:xfrm>
          <a:off x="1732699" y="2166449"/>
          <a:ext cx="5305400" cy="2539760"/>
        </p:xfrm>
        <a:graphic>
          <a:graphicData uri="http://schemas.openxmlformats.org/drawingml/2006/table">
            <a:tbl>
              <a:tblPr>
                <a:tableStyleId>{ED083AE6-46FA-4A59-8FB0-9F97EB10719F}</a:tableStyleId>
              </a:tblPr>
              <a:tblGrid>
                <a:gridCol w="1326350">
                  <a:extLst>
                    <a:ext uri="{9D8B030D-6E8A-4147-A177-3AD203B41FA5}">
                      <a16:colId xmlns:a16="http://schemas.microsoft.com/office/drawing/2014/main" val="20000"/>
                    </a:ext>
                  </a:extLst>
                </a:gridCol>
                <a:gridCol w="1326350">
                  <a:extLst>
                    <a:ext uri="{9D8B030D-6E8A-4147-A177-3AD203B41FA5}">
                      <a16:colId xmlns:a16="http://schemas.microsoft.com/office/drawing/2014/main" val="20001"/>
                    </a:ext>
                  </a:extLst>
                </a:gridCol>
                <a:gridCol w="1326350">
                  <a:extLst>
                    <a:ext uri="{9D8B030D-6E8A-4147-A177-3AD203B41FA5}">
                      <a16:colId xmlns:a16="http://schemas.microsoft.com/office/drawing/2014/main" val="20002"/>
                    </a:ext>
                  </a:extLst>
                </a:gridCol>
                <a:gridCol w="1326350">
                  <a:extLst>
                    <a:ext uri="{9D8B030D-6E8A-4147-A177-3AD203B41FA5}">
                      <a16:colId xmlns:a16="http://schemas.microsoft.com/office/drawing/2014/main" val="20003"/>
                    </a:ext>
                  </a:extLst>
                </a:gridCol>
              </a:tblGrid>
              <a:tr h="454600">
                <a:tc>
                  <a:txBody>
                    <a:bodyPr/>
                    <a:lstStyle/>
                    <a:p>
                      <a:pPr algn="ctr" rtl="0" fontAlgn="t">
                        <a:spcBef>
                          <a:spcPts val="0"/>
                        </a:spcBef>
                        <a:spcAft>
                          <a:spcPts val="0"/>
                        </a:spcAft>
                      </a:pPr>
                      <a:r>
                        <a:rPr lang="en-IN" sz="1300" b="1" u="none" strike="noStrike" dirty="0">
                          <a:solidFill>
                            <a:schemeClr val="tx1"/>
                          </a:solidFill>
                          <a:effectLst/>
                        </a:rPr>
                        <a:t>LULC</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GB" sz="1300" b="1" u="none" strike="noStrike" dirty="0">
                          <a:solidFill>
                            <a:schemeClr val="tx1"/>
                          </a:solidFill>
                          <a:effectLst/>
                        </a:rPr>
                        <a:t>LULC Year Used For Prediction</a:t>
                      </a:r>
                      <a:endParaRPr lang="en-GB"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Accuracy</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KAPPA</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0"/>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2019</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2017</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76.3676</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0.6673</a:t>
                      </a:r>
                      <a:endParaRPr lang="en-IN">
                        <a:solidFill>
                          <a:schemeClr val="tx1"/>
                        </a:solidFill>
                        <a:effectLst/>
                      </a:endParaRPr>
                    </a:p>
                  </a:txBody>
                  <a:tcPr marL="63500" marR="63500" marT="63500" marB="63500"/>
                </a:tc>
                <a:extLst>
                  <a:ext uri="{0D108BD9-81ED-4DB2-BD59-A6C34878D82A}">
                    <a16:rowId xmlns:a16="http://schemas.microsoft.com/office/drawing/2014/main" val="10001"/>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2020</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2018</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85.0453</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0.7727</a:t>
                      </a:r>
                      <a:endParaRPr lang="en-IN">
                        <a:solidFill>
                          <a:schemeClr val="tx1"/>
                        </a:solidFill>
                        <a:effectLst/>
                      </a:endParaRPr>
                    </a:p>
                  </a:txBody>
                  <a:tcPr marL="63500" marR="63500" marT="63500" marB="63500"/>
                </a:tc>
                <a:extLst>
                  <a:ext uri="{0D108BD9-81ED-4DB2-BD59-A6C34878D82A}">
                    <a16:rowId xmlns:a16="http://schemas.microsoft.com/office/drawing/2014/main" val="10002"/>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2021</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2019</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85.7605</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0.7845</a:t>
                      </a:r>
                      <a:endParaRPr lang="en-IN">
                        <a:solidFill>
                          <a:schemeClr val="tx1"/>
                        </a:solidFill>
                        <a:effectLst/>
                      </a:endParaRPr>
                    </a:p>
                  </a:txBody>
                  <a:tcPr marL="63500" marR="63500" marT="63500" marB="63500"/>
                </a:tc>
                <a:extLst>
                  <a:ext uri="{0D108BD9-81ED-4DB2-BD59-A6C34878D82A}">
                    <a16:rowId xmlns:a16="http://schemas.microsoft.com/office/drawing/2014/main" val="10003"/>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2022</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2020</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88.4919</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dirty="0">
                          <a:solidFill>
                            <a:schemeClr val="tx1"/>
                          </a:solidFill>
                          <a:effectLst/>
                          <a:latin typeface="Arial" panose="020B0604020202020204" pitchFamily="34" charset="0"/>
                        </a:rPr>
                        <a:t>0.8313</a:t>
                      </a:r>
                      <a:endParaRPr lang="en-IN" dirty="0">
                        <a:solidFill>
                          <a:schemeClr val="tx1"/>
                        </a:solidFill>
                        <a:effectLst/>
                      </a:endParaRPr>
                    </a:p>
                  </a:txBody>
                  <a:tcPr marL="63500" marR="63500" marT="63500" marB="63500"/>
                </a:tc>
                <a:extLst>
                  <a:ext uri="{0D108BD9-81ED-4DB2-BD59-A6C34878D82A}">
                    <a16:rowId xmlns:a16="http://schemas.microsoft.com/office/drawing/2014/main" val="747023007"/>
                  </a:ext>
                </a:extLst>
              </a:tr>
            </a:tbl>
          </a:graphicData>
        </a:graphic>
      </p:graphicFrame>
    </p:spTree>
    <p:extLst>
      <p:ext uri="{BB962C8B-B14F-4D97-AF65-F5344CB8AC3E}">
        <p14:creationId xmlns:p14="http://schemas.microsoft.com/office/powerpoint/2010/main" val="330050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699" y="674617"/>
            <a:ext cx="5128792"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err="1"/>
              <a:t>Molusce</a:t>
            </a:r>
            <a:r>
              <a:rPr lang="en-IN" sz="3600" dirty="0"/>
              <a:t> </a:t>
            </a:r>
            <a:r>
              <a:rPr lang="en-GB" sz="3600" dirty="0"/>
              <a:t>Accuracy with </a:t>
            </a:r>
            <a:br>
              <a:rPr lang="en-GB" sz="3600" dirty="0"/>
            </a:br>
            <a:r>
              <a:rPr lang="en-GB" sz="3600" dirty="0"/>
              <a:t>2-year gap</a:t>
            </a:r>
            <a:endParaRPr sz="3600" dirty="0"/>
          </a:p>
        </p:txBody>
      </p:sp>
      <p:graphicFrame>
        <p:nvGraphicFramePr>
          <p:cNvPr id="439" name="Google Shape;439;p23"/>
          <p:cNvGraphicFramePr/>
          <p:nvPr>
            <p:extLst>
              <p:ext uri="{D42A27DB-BD31-4B8C-83A1-F6EECF244321}">
                <p14:modId xmlns:p14="http://schemas.microsoft.com/office/powerpoint/2010/main" val="3323476906"/>
              </p:ext>
            </p:extLst>
          </p:nvPr>
        </p:nvGraphicFramePr>
        <p:xfrm>
          <a:off x="1732699" y="2166449"/>
          <a:ext cx="5305400" cy="2539760"/>
        </p:xfrm>
        <a:graphic>
          <a:graphicData uri="http://schemas.openxmlformats.org/drawingml/2006/table">
            <a:tbl>
              <a:tblPr>
                <a:tableStyleId>{ED083AE6-46FA-4A59-8FB0-9F97EB10719F}</a:tableStyleId>
              </a:tblPr>
              <a:tblGrid>
                <a:gridCol w="1326350">
                  <a:extLst>
                    <a:ext uri="{9D8B030D-6E8A-4147-A177-3AD203B41FA5}">
                      <a16:colId xmlns:a16="http://schemas.microsoft.com/office/drawing/2014/main" val="20000"/>
                    </a:ext>
                  </a:extLst>
                </a:gridCol>
                <a:gridCol w="1326350">
                  <a:extLst>
                    <a:ext uri="{9D8B030D-6E8A-4147-A177-3AD203B41FA5}">
                      <a16:colId xmlns:a16="http://schemas.microsoft.com/office/drawing/2014/main" val="20001"/>
                    </a:ext>
                  </a:extLst>
                </a:gridCol>
                <a:gridCol w="1326350">
                  <a:extLst>
                    <a:ext uri="{9D8B030D-6E8A-4147-A177-3AD203B41FA5}">
                      <a16:colId xmlns:a16="http://schemas.microsoft.com/office/drawing/2014/main" val="20002"/>
                    </a:ext>
                  </a:extLst>
                </a:gridCol>
                <a:gridCol w="1326350">
                  <a:extLst>
                    <a:ext uri="{9D8B030D-6E8A-4147-A177-3AD203B41FA5}">
                      <a16:colId xmlns:a16="http://schemas.microsoft.com/office/drawing/2014/main" val="20003"/>
                    </a:ext>
                  </a:extLst>
                </a:gridCol>
              </a:tblGrid>
              <a:tr h="454600">
                <a:tc>
                  <a:txBody>
                    <a:bodyPr/>
                    <a:lstStyle/>
                    <a:p>
                      <a:pPr algn="ctr" rtl="0" fontAlgn="t">
                        <a:spcBef>
                          <a:spcPts val="0"/>
                        </a:spcBef>
                        <a:spcAft>
                          <a:spcPts val="0"/>
                        </a:spcAft>
                      </a:pPr>
                      <a:r>
                        <a:rPr lang="en-IN" sz="1300" b="1" u="none" strike="noStrike" dirty="0">
                          <a:solidFill>
                            <a:schemeClr val="tx1"/>
                          </a:solidFill>
                          <a:effectLst/>
                        </a:rPr>
                        <a:t>LULC</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GB" sz="1300" b="1" u="none" strike="noStrike" dirty="0">
                          <a:solidFill>
                            <a:schemeClr val="tx1"/>
                          </a:solidFill>
                          <a:effectLst/>
                        </a:rPr>
                        <a:t>LULC Year Used For Prediction</a:t>
                      </a:r>
                      <a:endParaRPr lang="en-GB"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Accuracy</a:t>
                      </a:r>
                      <a:endParaRPr lang="en-IN" dirty="0">
                        <a:solidFill>
                          <a:schemeClr val="tx1"/>
                        </a:solidFill>
                        <a:effectLst/>
                        <a:latin typeface="Muli"/>
                      </a:endParaRPr>
                    </a:p>
                  </a:txBody>
                  <a:tcPr marL="63500" marR="63500" marT="63500" marB="63500"/>
                </a:tc>
                <a:tc>
                  <a:txBody>
                    <a:bodyPr/>
                    <a:lstStyle/>
                    <a:p>
                      <a:pPr algn="ctr" rtl="0" fontAlgn="t">
                        <a:spcBef>
                          <a:spcPts val="0"/>
                        </a:spcBef>
                        <a:spcAft>
                          <a:spcPts val="0"/>
                        </a:spcAft>
                      </a:pPr>
                      <a:r>
                        <a:rPr lang="en-IN" sz="1300" b="1" u="none" strike="noStrike" dirty="0">
                          <a:solidFill>
                            <a:schemeClr val="tx1"/>
                          </a:solidFill>
                          <a:effectLst/>
                        </a:rPr>
                        <a:t>KAPPA</a:t>
                      </a:r>
                      <a:endParaRPr lang="en-IN" dirty="0">
                        <a:solidFill>
                          <a:schemeClr val="tx1"/>
                        </a:solidFill>
                        <a:effectLst/>
                        <a:latin typeface="Muli"/>
                      </a:endParaRPr>
                    </a:p>
                  </a:txBody>
                  <a:tcPr marL="63500" marR="63500" marT="63500" marB="63500"/>
                </a:tc>
                <a:extLst>
                  <a:ext uri="{0D108BD9-81ED-4DB2-BD59-A6C34878D82A}">
                    <a16:rowId xmlns:a16="http://schemas.microsoft.com/office/drawing/2014/main" val="10000"/>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2019</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2017,2015</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71.0681</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0.6047</a:t>
                      </a:r>
                      <a:endParaRPr lang="en-IN">
                        <a:solidFill>
                          <a:schemeClr val="tx1"/>
                        </a:solidFill>
                        <a:effectLst/>
                      </a:endParaRPr>
                    </a:p>
                  </a:txBody>
                  <a:tcPr marL="63500" marR="63500" marT="63500" marB="63500"/>
                </a:tc>
                <a:extLst>
                  <a:ext uri="{0D108BD9-81ED-4DB2-BD59-A6C34878D82A}">
                    <a16:rowId xmlns:a16="http://schemas.microsoft.com/office/drawing/2014/main" val="10001"/>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2020</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2018,2016</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74.4888</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0.6243</a:t>
                      </a:r>
                      <a:endParaRPr lang="en-IN">
                        <a:solidFill>
                          <a:schemeClr val="tx1"/>
                        </a:solidFill>
                        <a:effectLst/>
                      </a:endParaRPr>
                    </a:p>
                  </a:txBody>
                  <a:tcPr marL="63500" marR="63500" marT="63500" marB="63500"/>
                </a:tc>
                <a:extLst>
                  <a:ext uri="{0D108BD9-81ED-4DB2-BD59-A6C34878D82A}">
                    <a16:rowId xmlns:a16="http://schemas.microsoft.com/office/drawing/2014/main" val="10002"/>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2021</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2019,2017</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85.2186</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0.7737</a:t>
                      </a:r>
                      <a:endParaRPr lang="en-IN">
                        <a:solidFill>
                          <a:schemeClr val="tx1"/>
                        </a:solidFill>
                        <a:effectLst/>
                      </a:endParaRPr>
                    </a:p>
                  </a:txBody>
                  <a:tcPr marL="63500" marR="63500" marT="63500" marB="63500"/>
                </a:tc>
                <a:extLst>
                  <a:ext uri="{0D108BD9-81ED-4DB2-BD59-A6C34878D82A}">
                    <a16:rowId xmlns:a16="http://schemas.microsoft.com/office/drawing/2014/main" val="10003"/>
                  </a:ext>
                </a:extLst>
              </a:tr>
              <a:tr h="454600">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2022</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2020,2018</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a:solidFill>
                            <a:schemeClr val="tx1"/>
                          </a:solidFill>
                          <a:effectLst/>
                          <a:latin typeface="Arial" panose="020B0604020202020204" pitchFamily="34" charset="0"/>
                        </a:rPr>
                        <a:t>82.5795</a:t>
                      </a:r>
                      <a:endParaRPr lang="en-IN">
                        <a:solidFill>
                          <a:schemeClr val="tx1"/>
                        </a:solidFill>
                        <a:effectLst/>
                      </a:endParaRPr>
                    </a:p>
                  </a:txBody>
                  <a:tcPr marL="63500" marR="63500" marT="63500" marB="63500"/>
                </a:tc>
                <a:tc>
                  <a:txBody>
                    <a:bodyPr/>
                    <a:lstStyle/>
                    <a:p>
                      <a:pPr algn="ctr" rtl="0" fontAlgn="t">
                        <a:spcBef>
                          <a:spcPts val="0"/>
                        </a:spcBef>
                        <a:spcAft>
                          <a:spcPts val="0"/>
                        </a:spcAft>
                      </a:pPr>
                      <a:r>
                        <a:rPr lang="en-IN" sz="1200" b="0" i="0" u="none" strike="noStrike" dirty="0">
                          <a:solidFill>
                            <a:schemeClr val="tx1"/>
                          </a:solidFill>
                          <a:effectLst/>
                          <a:latin typeface="Arial" panose="020B0604020202020204" pitchFamily="34" charset="0"/>
                        </a:rPr>
                        <a:t>0.7455</a:t>
                      </a:r>
                      <a:endParaRPr lang="en-IN" dirty="0">
                        <a:solidFill>
                          <a:schemeClr val="tx1"/>
                        </a:solidFill>
                        <a:effectLst/>
                      </a:endParaRPr>
                    </a:p>
                  </a:txBody>
                  <a:tcPr marL="63500" marR="63500" marT="63500" marB="63500"/>
                </a:tc>
                <a:extLst>
                  <a:ext uri="{0D108BD9-81ED-4DB2-BD59-A6C34878D82A}">
                    <a16:rowId xmlns:a16="http://schemas.microsoft.com/office/drawing/2014/main" val="747023007"/>
                  </a:ext>
                </a:extLst>
              </a:tr>
            </a:tbl>
          </a:graphicData>
        </a:graphic>
      </p:graphicFrame>
    </p:spTree>
    <p:extLst>
      <p:ext uri="{BB962C8B-B14F-4D97-AF65-F5344CB8AC3E}">
        <p14:creationId xmlns:p14="http://schemas.microsoft.com/office/powerpoint/2010/main" val="1881609178"/>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TotalTime>
  <Words>564</Words>
  <Application>Microsoft Office PowerPoint</Application>
  <PresentationFormat>On-screen Show (16:9)</PresentationFormat>
  <Paragraphs>125</Paragraphs>
  <Slides>18</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Book Antiqua</vt:lpstr>
      <vt:lpstr>Calibri</vt:lpstr>
      <vt:lpstr>Calibri Light</vt:lpstr>
      <vt:lpstr>Helvetica Neue</vt:lpstr>
      <vt:lpstr>Muli</vt:lpstr>
      <vt:lpstr>Nixie One</vt:lpstr>
      <vt:lpstr>Imogen template</vt:lpstr>
      <vt:lpstr>office theme</vt:lpstr>
      <vt:lpstr>URBAN GROWTH PREDICTION</vt:lpstr>
      <vt:lpstr>Literature Review : Conclusions</vt:lpstr>
      <vt:lpstr>Problem Statement</vt:lpstr>
      <vt:lpstr>Objective</vt:lpstr>
      <vt:lpstr>The Dataset</vt:lpstr>
      <vt:lpstr>Models</vt:lpstr>
      <vt:lpstr>CA Prediction Accuracy with 1-year gap</vt:lpstr>
      <vt:lpstr>CA Prediction Accuracy with 2-year gap</vt:lpstr>
      <vt:lpstr>Molusce Accuracy with  2-year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GROWTH PREDICTION</dc:title>
  <cp:lastModifiedBy>SOUGANDH KRISHNA K S</cp:lastModifiedBy>
  <cp:revision>4</cp:revision>
  <dcterms:modified xsi:type="dcterms:W3CDTF">2022-12-07T19:18:26Z</dcterms:modified>
</cp:coreProperties>
</file>